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0" r:id="rId3"/>
    <p:sldId id="261" r:id="rId4"/>
    <p:sldId id="262" r:id="rId5"/>
    <p:sldId id="288" r:id="rId6"/>
    <p:sldId id="289" r:id="rId7"/>
    <p:sldId id="290" r:id="rId8"/>
    <p:sldId id="291" r:id="rId9"/>
    <p:sldId id="294" r:id="rId10"/>
    <p:sldId id="295" r:id="rId11"/>
    <p:sldId id="296" r:id="rId12"/>
    <p:sldId id="297" r:id="rId13"/>
    <p:sldId id="298" r:id="rId14"/>
    <p:sldId id="300" r:id="rId15"/>
    <p:sldId id="303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4" r:id="rId27"/>
    <p:sldId id="315" r:id="rId28"/>
    <p:sldId id="316" r:id="rId29"/>
    <p:sldId id="265" r:id="rId30"/>
    <p:sldId id="317" r:id="rId31"/>
    <p:sldId id="266" r:id="rId32"/>
    <p:sldId id="326" r:id="rId33"/>
    <p:sldId id="327" r:id="rId34"/>
    <p:sldId id="284" r:id="rId35"/>
    <p:sldId id="319" r:id="rId36"/>
    <p:sldId id="320" r:id="rId37"/>
  </p:sldIdLst>
  <p:sldSz cx="9906000" cy="6858000" type="A4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87" autoAdjust="0"/>
  </p:normalViewPr>
  <p:slideViewPr>
    <p:cSldViewPr>
      <p:cViewPr varScale="1">
        <p:scale>
          <a:sx n="70" d="100"/>
          <a:sy n="70" d="100"/>
        </p:scale>
        <p:origin x="1224" y="-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3" y="1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1377" tIns="40690" rIns="81377" bIns="40690" anchorCtr="0" compatLnSpc="0"/>
          <a:lstStyle/>
          <a:p>
            <a:pPr hangingPunct="0">
              <a:defRPr sz="1400"/>
            </a:pPr>
            <a:endParaRPr lang="de-DE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18378" y="1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1377" tIns="40690" rIns="81377" bIns="40690" anchorCtr="0" compatLnSpc="0"/>
          <a:lstStyle/>
          <a:p>
            <a:pPr algn="r" hangingPunct="0">
              <a:defRPr sz="1400"/>
            </a:pPr>
            <a:fld id="{995E00FD-D646-48F9-A1AE-A36736C36649}" type="datetimeFigureOut">
              <a:t>23.11.2016</a:t>
            </a:fld>
            <a:endParaRPr lang="de-DE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3" y="9723053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1377" tIns="40690" rIns="81377" bIns="40690" anchor="b" anchorCtr="0" compatLnSpc="0"/>
          <a:lstStyle/>
          <a:p>
            <a:pPr hangingPunct="0">
              <a:defRPr sz="1400"/>
            </a:pPr>
            <a:endParaRPr lang="de-DE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18378" y="9723053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none" lIns="81377" tIns="40690" rIns="81377" bIns="40690" anchor="b" anchorCtr="0" compatLnSpc="0"/>
          <a:lstStyle/>
          <a:p>
            <a:pPr algn="r" hangingPunct="0">
              <a:defRPr sz="1400"/>
            </a:pPr>
            <a:fld id="{7FFBA039-5A8E-481E-9B4A-5BAB72D475FE}" type="slidenum">
              <a:t>‹#›</a:t>
            </a:fld>
            <a:endParaRPr lang="de-DE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3102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671513" y="909638"/>
            <a:ext cx="6480175" cy="44862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82601" y="5684240"/>
            <a:ext cx="6260427" cy="53848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96111" cy="59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429516" y="0"/>
            <a:ext cx="3396111" cy="59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744F146-15F0-401C-A3B8-FE91372DFEF2}" type="datetimeFigureOut">
              <a:t>23.11.2016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1368881"/>
            <a:ext cx="3396111" cy="59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429516" y="11368881"/>
            <a:ext cx="3396111" cy="59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7292C1D-E307-4498-922D-B43A7F84387F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431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51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2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9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96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4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97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027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089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261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51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10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73" cy="403"/>
          </a:xfrm>
        </p:spPr>
        <p:txBody>
          <a:bodyPr wrap="square" lIns="97488" tIns="48744" rIns="97488" bIns="48744" anchor="t"/>
          <a:lstStyle/>
          <a:p>
            <a:pPr lvl="0"/>
            <a:endParaRPr lang="de-DE" dirty="0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73" cy="403"/>
          </a:xfrm>
        </p:spPr>
        <p:txBody>
          <a:bodyPr wrap="square" lIns="97488" tIns="48744" rIns="97488" bIns="48744" anchor="t"/>
          <a:lstStyle/>
          <a:p>
            <a:pPr lvl="0" algn="l"/>
            <a:fld id="{DA32067C-3073-4476-8922-C1A0397CDBB7}" type="slidenum">
              <a:t>2</a:t>
            </a:fld>
            <a:endParaRPr lang="de-DE">
              <a:solidFill>
                <a:srgbClr val="000000"/>
              </a:solidFill>
              <a:latin typeface="Calibri" pitchFamily="34"/>
              <a:ea typeface="+mn-ea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9126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57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172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30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382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65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413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851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826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465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81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3654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564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25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11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960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256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340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06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9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20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6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25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97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0" y="1"/>
            <a:ext cx="373" cy="402"/>
          </a:xfrm>
        </p:spPr>
        <p:txBody>
          <a:bodyPr wrap="square" lIns="92822" tIns="46412" rIns="92822" bIns="46412" anchor="t"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6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BC09E-FE0E-403D-AA27-E94EF68DC66F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D39D63-CC21-4CDB-B345-AF61EA44500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9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BC94721-F6A1-40E5-BDF7-DD17A79456DC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888287-612D-481F-BB33-82D6E50AB446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3053"/>
            <a:ext cx="2228850" cy="5857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3053"/>
            <a:ext cx="6521450" cy="5857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B36C65-D76A-448B-A9DD-97CA779A9BAE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C844B8-6E08-443E-9CA2-813744DE224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5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F46398-9DCB-4BD0-836D-1DF19173A99D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2B316C-6E0C-4BBC-A2EA-52A1295F3C4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0B85C3-7257-411A-96B6-F12CAFC000BA}" type="datetime1">
              <a:rPr lang="de-DE" smtClean="0"/>
              <a:t>23.11.2016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09335-A0B8-442A-85A1-8E99A3133E7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5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4963"/>
            <a:ext cx="43751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45C6B42-F73F-4242-BD32-6D7FCC7F7107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4C1519-587E-4C45-BE8A-E77869C1AC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BECF58B-D5D5-4CC9-96F1-0C7BD197AF54}" type="datetime1">
              <a:rPr lang="de-DE" smtClean="0"/>
              <a:t>23.11.2016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F7B047-4532-4950-9CD6-32227B7710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9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479F49-B49C-4DE7-9238-4803F04D6D3D}" type="datetime1">
              <a:rPr lang="de-DE" smtClean="0"/>
              <a:t>23.11.2016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2DA7F-FA2D-4F7C-B0CD-07E2E4B5681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F72AAF-A93E-4631-8FAB-8476AE022C5F}" type="datetime1">
              <a:rPr lang="de-DE" smtClean="0"/>
              <a:t>23.11.2016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86AE5B-34C8-462F-88BC-3866DD99E56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6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5237DC1-359B-4296-81AE-CA4729F49B17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DDBB3F-AA92-49B2-98E7-541D8E9F9E9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3F47DDC-0242-4752-9DB7-DB4CADF6D352}" type="datetime1">
              <a:rPr lang="de-DE" smtClean="0"/>
              <a:t>23.11.2016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DF1D23-F08B-4F07-9583-BA7BAF7CAB2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95300" y="6356523"/>
            <a:ext cx="23111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07BF5E-B62C-48BB-95BF-FFD4824513FE}" type="datetime1">
              <a:rPr lang="de-DE" smtClean="0"/>
              <a:t>23.11.2016</a:t>
            </a:fld>
            <a:endParaRPr lang="de-DE"/>
          </a:p>
        </p:txBody>
      </p:sp>
      <p:sp>
        <p:nvSpPr>
          <p:cNvPr id="3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384419" y="6356523"/>
            <a:ext cx="313638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de-DE" smtClean="0"/>
              <a:t>Mösslein Wassertechnik Technology www.mosslein.com      </a:t>
            </a:r>
            <a:endParaRPr lang="de-DE"/>
          </a:p>
        </p:txBody>
      </p:sp>
      <p:sp>
        <p:nvSpPr>
          <p:cNvPr id="4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99170" y="6356523"/>
            <a:ext cx="23111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2DF084-EE66-46E5-A67F-C5FFE1ECAD07}" type="slidenum">
              <a:t>‹#›</a:t>
            </a:fld>
            <a:endParaRPr lang="de-DE"/>
          </a:p>
        </p:txBody>
      </p:sp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CO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1"/>
          </p:nvPr>
        </p:nvSpPr>
        <p:spPr>
          <a:xfrm>
            <a:off x="495300" y="1604520"/>
            <a:ext cx="891501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CO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CO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CO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O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rtl="0" hangingPunct="0">
        <a:tabLst/>
        <a:defRPr lang="es-CO" sz="4400" b="0" i="0" u="none" strike="noStrike" kern="1200" spc="0">
          <a:ln>
            <a:noFill/>
          </a:ln>
          <a:solidFill>
            <a:srgbClr val="000000"/>
          </a:solidFill>
          <a:latin typeface="Calibri" pitchFamily="34"/>
          <a:ea typeface="Microsoft YaHei" pitchFamily="2"/>
          <a:cs typeface="Ari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s-CO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8.jpg"/><Relationship Id="rId5" Type="http://schemas.openxmlformats.org/officeDocument/2006/relationships/image" Target="../media/image3.png"/><Relationship Id="rId10" Type="http://schemas.openxmlformats.org/officeDocument/2006/relationships/image" Target="../media/image37.jpg"/><Relationship Id="rId4" Type="http://schemas.openxmlformats.org/officeDocument/2006/relationships/image" Target="../media/image2.png"/><Relationship Id="rId9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6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8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9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2856" y="692696"/>
            <a:ext cx="6995174" cy="2722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3 Rectángulo"/>
          <p:cNvSpPr/>
          <p:nvPr/>
        </p:nvSpPr>
        <p:spPr>
          <a:xfrm>
            <a:off x="2098077" y="3861048"/>
            <a:ext cx="5663313" cy="11410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Немецкие технологии для чистой питьевой воды </a:t>
            </a:r>
            <a:endParaRPr lang="de-DE" sz="32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2894" y="1820095"/>
            <a:ext cx="2511037" cy="15853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ФИЛЬТРАЦИЯ магистральной воды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4009284" y="1739150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Чистая вода из крана !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29120" y="1739150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ПРОМЫВКА И ДЕЗИНФЕКЦИЯ ТРУБ</a:t>
            </a:r>
            <a:endParaRPr lang="de-DE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089856" y="2110830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397941" y="215017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58193" y="340148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07094" y="4402983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ЗАЩИТА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КОРРОЗИИ</a:t>
            </a:r>
            <a:endParaRPr lang="de-DE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061032"/>
            <a:ext cx="7537322" cy="47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3054" y="1314652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Вода на выходе из станции водоподготовки отличного качества.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Основные причины вбросов грязной воды из магистрали в дома:</a:t>
            </a:r>
          </a:p>
          <a:p>
            <a:endParaRPr lang="ru-RU" sz="24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Наличие участков со старыми трубопроводами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</a:t>
            </a: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оррозия магистральных труб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Ремонтные работы (плановые, аварийные)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Отключения воды и др.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41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</a:t>
            </a:r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504" y="1149311"/>
            <a:ext cx="9217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Немного математики:</a:t>
            </a:r>
          </a:p>
          <a:p>
            <a:pPr algn="ctr"/>
            <a:endParaRPr lang="ru-RU" sz="20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Объем заполнения системы ХВС среднего многоквартирного дома (9 этажей, 10 подъездов) водой – </a:t>
            </a:r>
          </a:p>
          <a:p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endParaRPr lang="ru-RU" sz="20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4,5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м3 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или 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4500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литров или 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23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ванны   </a:t>
            </a:r>
          </a:p>
          <a:p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Объем </a:t>
            </a:r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заполнения 1 стояка ХВС на 9 этажей 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– 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28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литров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Объем заполнения водой 10-метрового домового ввода  трубы диаметром 150 мм  - 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176 литров</a:t>
            </a:r>
            <a:endParaRPr lang="ru-RU" sz="20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955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</a:t>
            </a:r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504" y="1039945"/>
            <a:ext cx="6977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Вопрос:</a:t>
            </a:r>
          </a:p>
          <a:p>
            <a:pPr algn="ctr"/>
            <a:endParaRPr lang="ru-RU" sz="20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 какой длине  трубы домового ввода содержится объем воды для 1 стояка / 1 дома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?</a:t>
            </a:r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	</a:t>
            </a: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37" y="1890673"/>
            <a:ext cx="1561032" cy="156103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20924" y="2869409"/>
            <a:ext cx="6873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Ответ: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1,5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метра для стояка,</a:t>
            </a:r>
          </a:p>
          <a:p>
            <a:r>
              <a:rPr lang="ru-RU" sz="24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	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25,5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метров для дома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		</a:t>
            </a: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192" y="4160807"/>
            <a:ext cx="8640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Расстояние от домового </a:t>
            </a:r>
            <a:r>
              <a:rPr lang="ru-RU" sz="24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ввода 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до </a:t>
            </a:r>
            <a:r>
              <a:rPr lang="ru-RU" sz="24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магистральной трубы 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составляет не </a:t>
            </a:r>
            <a:r>
              <a:rPr lang="ru-RU" sz="24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менее 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10-20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метров</a:t>
            </a:r>
            <a:endParaRPr lang="ru-RU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26" name="Pfeil nach rechts 11"/>
          <p:cNvSpPr/>
          <p:nvPr/>
        </p:nvSpPr>
        <p:spPr>
          <a:xfrm rot="5400000">
            <a:off x="4815042" y="5214572"/>
            <a:ext cx="767696" cy="44340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9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</a:t>
            </a:r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3152" y="1765872"/>
            <a:ext cx="7939297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аполнение отрезка магистрального домового ввода  длиной 25 метров </a:t>
            </a:r>
            <a:r>
              <a:rPr lang="ru-RU" sz="2800" b="1" dirty="0" err="1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вбросами</a:t>
            </a: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плохой воды из магистрали достаточно для заполнения грязной водой труб  всего дома !</a:t>
            </a:r>
            <a:endParaRPr lang="ru-RU" sz="36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25" name="Pfeil nach rechts 11"/>
          <p:cNvSpPr/>
          <p:nvPr/>
        </p:nvSpPr>
        <p:spPr>
          <a:xfrm rot="5400000">
            <a:off x="4646644" y="1353216"/>
            <a:ext cx="612314" cy="44340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1"/>
          <p:cNvSpPr/>
          <p:nvPr/>
        </p:nvSpPr>
        <p:spPr>
          <a:xfrm rot="5400000">
            <a:off x="4743414" y="5315382"/>
            <a:ext cx="629950" cy="44340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1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Фильтрация </a:t>
            </a:r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магистральной воды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9844" y="1980296"/>
            <a:ext cx="6873684" cy="331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Без фильтрации входящей магистральной воды не обеспечить чистую воду потребителям !</a:t>
            </a:r>
          </a:p>
        </p:txBody>
      </p:sp>
      <p:sp>
        <p:nvSpPr>
          <p:cNvPr id="25" name="Pfeil nach rechts 11"/>
          <p:cNvSpPr/>
          <p:nvPr/>
        </p:nvSpPr>
        <p:spPr>
          <a:xfrm rot="5400000">
            <a:off x="4555691" y="1304246"/>
            <a:ext cx="561990" cy="44340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6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и дезинфекция труб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2894" y="1820095"/>
            <a:ext cx="2511037" cy="15853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ФИЛЬТРАЦИЯ магистральной воды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4009284" y="1739150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Чистая вода из крана !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29120" y="1739150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ПРОМЫВКА И ДЕЗИНФЕКЦИЯ ТРУБ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089856" y="2110830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397941" y="215017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58193" y="340148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07094" y="4402983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ЗАЩИТА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КОРРОЗИИ</a:t>
            </a:r>
            <a:endParaRPr lang="de-DE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и дезинфекция труб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504" y="2098878"/>
            <a:ext cx="55016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Внутридомовая система труб – это большой грязевик !</a:t>
            </a:r>
          </a:p>
          <a:p>
            <a:pPr algn="ctr">
              <a:lnSpc>
                <a:spcPct val="150000"/>
              </a:lnSpc>
            </a:pPr>
            <a:endParaRPr lang="ru-RU" sz="36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1855852"/>
            <a:ext cx="3365694" cy="252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и дезинфекция труб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504" y="2098878"/>
            <a:ext cx="5501643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Слизь и мягкие слои отложений на трубах – признак наличия биопленки.</a:t>
            </a:r>
            <a:endParaRPr lang="ru-RU" sz="36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13" y="2022162"/>
            <a:ext cx="2316611" cy="23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6388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 smtClean="0">
                <a:ln>
                  <a:noFill/>
                </a:ln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Наша история</a:t>
            </a:r>
            <a:endParaRPr lang="de-DE" sz="32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22 Rectángulo"/>
          <p:cNvSpPr/>
          <p:nvPr/>
        </p:nvSpPr>
        <p:spPr>
          <a:xfrm>
            <a:off x="271830" y="1246679"/>
            <a:ext cx="5649918" cy="42606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de-DE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1990	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Основание фирмы</a:t>
            </a:r>
            <a:r>
              <a:rPr lang="de-DE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Mösslein 		Wassertechnik GmbH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как 	специализированное предприятие в 	соответствии с Законом о 	регулировании водного режима</a:t>
            </a:r>
            <a:endParaRPr lang="de-DE" sz="20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ru-RU" sz="20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de-DE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201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2</a:t>
            </a:r>
            <a:r>
              <a:rPr lang="de-DE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   </a:t>
            </a:r>
            <a:endParaRPr lang="de-DE" sz="20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Множество патентов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,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промышленных моделей и прав собственности</a:t>
            </a:r>
          </a:p>
          <a:p>
            <a:pPr marL="800100" lvl="2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800100" lvl="2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Партнёры в более 20 стран мира</a:t>
            </a:r>
          </a:p>
          <a:p>
            <a:pPr marL="457200" lvl="2"/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ткрытие представительства «Мёсслайн Рус» в России.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97864" y="1106876"/>
            <a:ext cx="3629286" cy="1512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21 Rectángulo"/>
          <p:cNvSpPr/>
          <p:nvPr/>
        </p:nvSpPr>
        <p:spPr>
          <a:xfrm>
            <a:off x="6079320" y="2772470"/>
            <a:ext cx="3554459" cy="2248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9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</a:t>
            </a:r>
            <a:r>
              <a:rPr lang="de-DE" sz="9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Klaus Mösslein           Holger </a:t>
            </a:r>
            <a:r>
              <a:rPr lang="de-DE" sz="9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Brandt   </a:t>
            </a:r>
            <a:r>
              <a:rPr lang="de-DE" sz="9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        Günter </a:t>
            </a:r>
            <a:r>
              <a:rPr lang="de-DE" sz="9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Mösslein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79320" y="3429000"/>
            <a:ext cx="2218320" cy="151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2682" b="15847"/>
          <a:stretch>
            <a:fillRect/>
          </a:stretch>
        </p:blipFill>
        <p:spPr>
          <a:xfrm>
            <a:off x="6079320" y="4976640"/>
            <a:ext cx="2218320" cy="70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325330" y="3424321"/>
            <a:ext cx="1301430" cy="22730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1" name="8 Imagen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3" name="15 Imagen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5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6" name="16 Imagen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25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и дезинфекция труб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504" y="1912409"/>
            <a:ext cx="55016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Для удаления биопленки и очистки труб от взвесей необходима  реагентная дезинфекция и промывка системы!</a:t>
            </a:r>
            <a:endParaRPr lang="ru-RU" sz="36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15" name="Рисунок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78" y="2256487"/>
            <a:ext cx="3149037" cy="226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и дезинфекция труб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9195" y="2219003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Без промывки «внутридомового грязевика» невозможно обеспечить подачу чистой воды потребителям !</a:t>
            </a:r>
            <a:endParaRPr lang="ru-RU" sz="36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48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Защита системы от коррозии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2894" y="1820095"/>
            <a:ext cx="2511037" cy="15853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ФИЛЬТРАЦИЯ магистральной воды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4009284" y="1739150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Чистая вода из крана !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29120" y="1739150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ПРОМЫВКА И ДЕЗИНФЕКЦИЯ ТРУБ</a:t>
            </a:r>
            <a:endParaRPr lang="de-DE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089856" y="2110830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397941" y="215017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58193" y="340148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07094" y="4402983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ЗАЩИТА</a:t>
            </a:r>
            <a:r>
              <a:rPr lang="ru-RU" sz="2000" b="1" dirty="0" smtClean="0">
                <a:solidFill>
                  <a:schemeClr val="tx1"/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tx1"/>
                </a:solidFill>
              </a:rPr>
              <a:t>КОРРОЗИИ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Защита системы от 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коррозии </a:t>
            </a:r>
            <a:endParaRPr lang="ru-RU" sz="32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657" y="1321197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	Мероприятия по защите от коррозии внутридомовых труб и оборудования должны обеспечивать:</a:t>
            </a:r>
          </a:p>
          <a:p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ru-RU" sz="24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Защиту от химической и электрохимической коррозии металлических труб и элементов системы;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Защиту от </a:t>
            </a:r>
            <a:r>
              <a:rPr lang="ru-RU" sz="2400" dirty="0" err="1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биокоррозии</a:t>
            </a: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;</a:t>
            </a: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24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34049" y="1055507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Защита системы от </a:t>
            </a:r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коррозии </a:t>
            </a:r>
            <a:endParaRPr lang="ru-RU" sz="32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468" y="1633159"/>
            <a:ext cx="5019182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Без мероприятий по защите невозможно блокировать вторичное загрязнение внутри системы, что не позволит обеспечить подачу чистой воды потребителю!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2013516"/>
            <a:ext cx="3828178" cy="26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Стратегия долгосрочного подхода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2894" y="1820095"/>
            <a:ext cx="2511037" cy="15853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ФИЛЬТРАЦИЯ магистральной воды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3979692" y="1820095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Чистая вода из крана !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29120" y="1739150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ПРОМЫВКА И ДЕЗИНФЕКЦИЯ ТРУБ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089856" y="2110830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397941" y="215017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58193" y="340148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07094" y="4402983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ЗАЩИТА</a:t>
            </a:r>
            <a:r>
              <a:rPr lang="ru-RU" sz="2000" b="1" dirty="0" smtClean="0">
                <a:solidFill>
                  <a:schemeClr val="tx1"/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tx1"/>
                </a:solidFill>
              </a:rPr>
              <a:t>КОРРОЗИИ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Наши технологии 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3119" y="1286832"/>
            <a:ext cx="2511037" cy="16867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ФИЛЬТРАЦИЯ магистральной воды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3996453" y="1286832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Чистая вода из крана !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13448" y="1279935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ПРОМЫВКА И ДЕЗИНФЕКЦИЯ ТРУБ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110292" y="1536103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401168" y="1626071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74954" y="285581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41684" y="3782728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ЗАЩИТА</a:t>
            </a:r>
            <a:r>
              <a:rPr lang="ru-RU" sz="2000" b="1" dirty="0" smtClean="0">
                <a:solidFill>
                  <a:schemeClr val="tx1"/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tx1"/>
                </a:solidFill>
              </a:rPr>
              <a:t>КОРРОЗИИ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3" name="Picture 11" descr="Blech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26" y="3147351"/>
            <a:ext cx="2601040" cy="37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28" y="5330979"/>
            <a:ext cx="2810473" cy="40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251" y="3279253"/>
            <a:ext cx="20625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Фильтр Гейзер</a:t>
            </a:r>
            <a:endParaRPr lang="ru-RU" b="1" i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1830" y="1122221"/>
            <a:ext cx="6591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Общее описание процесса работ:</a:t>
            </a:r>
            <a:endParaRPr lang="de-DE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de-DE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Отключение подачи воды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Заполнение системы раствором реагента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Поддержание уровня заполнения системы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Слив отработанного реагента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Промывка системы</a:t>
            </a:r>
            <a:endParaRPr lang="de-DE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6" name="3 Rectángulo"/>
          <p:cNvSpPr/>
          <p:nvPr/>
        </p:nvSpPr>
        <p:spPr>
          <a:xfrm>
            <a:off x="1052610" y="218160"/>
            <a:ext cx="7800390" cy="5302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de-DE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                           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27" name="Picture 11" descr="Blech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31" y="200690"/>
            <a:ext cx="3168069" cy="4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186" y="354915"/>
            <a:ext cx="15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58064" y="121443"/>
            <a:ext cx="686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ОЧИСТКИ И ДЕЗИНФЕКЦИИ ТРУБОПРОВОДНЫХ СИСТЕМ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10" y="1293208"/>
            <a:ext cx="2765137" cy="2073853"/>
          </a:xfrm>
          <a:prstGeom prst="rect">
            <a:avLst/>
          </a:prstGeom>
        </p:spPr>
      </p:pic>
      <p:sp>
        <p:nvSpPr>
          <p:cNvPr id="21" name="Textfeld 17"/>
          <p:cNvSpPr txBox="1"/>
          <p:nvPr/>
        </p:nvSpPr>
        <p:spPr>
          <a:xfrm>
            <a:off x="505186" y="3916892"/>
            <a:ext cx="920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 зависимости от типа промываемой системы, ее состояния, конфигурации и др. подбирается оптимальное инженерное решение. </a:t>
            </a:r>
            <a:endParaRPr lang="de-DE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22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1830" y="1122221"/>
            <a:ext cx="9387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de-DE" sz="2400" dirty="0" smtClean="0"/>
          </a:p>
          <a:p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</p:txBody>
      </p:sp>
      <p:sp>
        <p:nvSpPr>
          <p:cNvPr id="15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6" name="3 Rectángulo"/>
          <p:cNvSpPr/>
          <p:nvPr/>
        </p:nvSpPr>
        <p:spPr>
          <a:xfrm>
            <a:off x="1052610" y="218160"/>
            <a:ext cx="7800390" cy="5302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de-DE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                           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27" name="Picture 11" descr="Blech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31" y="200690"/>
            <a:ext cx="3168069" cy="4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186" y="354915"/>
            <a:ext cx="15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58064" y="121443"/>
            <a:ext cx="686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ОЧИСТКИ И ДЕЗИНФЕКЦИИ ТРУБОПРОВОДНЫХ СИСТЕМ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" y="1506062"/>
            <a:ext cx="2697875" cy="3577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39" y="1866040"/>
            <a:ext cx="28670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98" y="182008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8859" y="1147036"/>
            <a:ext cx="9226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Преимущества по сравнению с пневматической промывкой:</a:t>
            </a:r>
            <a:endParaRPr lang="de-DE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de-DE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Удаляет биологические отложения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Облегчает общую промывку и дезинфекцию системы </a:t>
            </a:r>
            <a:endParaRPr lang="de-DE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Сокращает общее время промывки</a:t>
            </a:r>
            <a:endParaRPr lang="de-DE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24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Безопасность</a:t>
            </a:r>
          </a:p>
          <a:p>
            <a:endParaRPr lang="de-DE" sz="24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Разрешено для применения в системах питьевой воды</a:t>
            </a:r>
            <a:endParaRPr lang="de-DE" sz="24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Беспроблемная утилизация</a:t>
            </a:r>
            <a:endParaRPr lang="de-DE" sz="24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Сантехника не подвергается никаким повреждениям и загрязнениям</a:t>
            </a:r>
            <a:r>
              <a:rPr lang="de-DE" sz="24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</a:p>
          <a:p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400" dirty="0"/>
          </a:p>
        </p:txBody>
      </p:sp>
      <p:sp>
        <p:nvSpPr>
          <p:cNvPr id="15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6" name="3 Rectángulo"/>
          <p:cNvSpPr/>
          <p:nvPr/>
        </p:nvSpPr>
        <p:spPr>
          <a:xfrm>
            <a:off x="1052610" y="218160"/>
            <a:ext cx="7800390" cy="53023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de-DE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                             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27" name="Picture 11" descr="Blech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31" y="200690"/>
            <a:ext cx="3168069" cy="4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186" y="354915"/>
            <a:ext cx="15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58064" y="121443"/>
            <a:ext cx="686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ОЧИСТКИ И ДЕЗИНФЕКЦИИ ТРУБОПРОВОДНЫХ СИСТЕМ</a:t>
            </a:r>
            <a:endParaRPr lang="ru-RU" sz="20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5830" y="1258923"/>
            <a:ext cx="5577000" cy="2169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3 Rectángulo"/>
          <p:cNvSpPr/>
          <p:nvPr/>
        </p:nvSpPr>
        <p:spPr>
          <a:xfrm>
            <a:off x="5206500" y="4509000"/>
            <a:ext cx="4153500" cy="10096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Коррозия и гигиена в питьевой воде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4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5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8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0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1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3119" y="1286832"/>
            <a:ext cx="2511037" cy="16867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ФИЛЬТРАЦИЯ магистральной воды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3996453" y="1286832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Чистая вода из крана !</a:t>
            </a:r>
            <a:endParaRPr lang="de-DE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13448" y="1279935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ПРОМЫВКА И ДЕЗИНФЕКЦИЯ ТРУБ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110292" y="1536103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401168" y="1626071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74954" y="285581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41684" y="3782728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ЗАЩИТА</a:t>
            </a:r>
            <a:r>
              <a:rPr lang="ru-RU" sz="2000" b="1" dirty="0" smtClean="0">
                <a:solidFill>
                  <a:schemeClr val="tx1"/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tx1"/>
                </a:solidFill>
              </a:rPr>
              <a:t>КОРРОЗИИ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28" y="5330979"/>
            <a:ext cx="2810473" cy="408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42" y="3154576"/>
            <a:ext cx="2825675" cy="410286"/>
          </a:xfrm>
          <a:prstGeom prst="rect">
            <a:avLst/>
          </a:prstGeom>
        </p:spPr>
      </p:pic>
      <p:sp>
        <p:nvSpPr>
          <p:cNvPr id="28" name="3 Rectángulo"/>
          <p:cNvSpPr/>
          <p:nvPr/>
        </p:nvSpPr>
        <p:spPr>
          <a:xfrm>
            <a:off x="19198" y="64924"/>
            <a:ext cx="7598098" cy="7759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ЗАЩИТЫ СИСТЕМ ОТ КОРРОЗИИ И ОТЛОЖЕНИЙ</a:t>
            </a:r>
            <a:r>
              <a:rPr lang="en-US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«ФОЛЬМАР»   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9198" y="64924"/>
            <a:ext cx="7598098" cy="7759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ЗАЩИТЫ СИСТЕМ ОТ КОРРОЗИИ И ОТЛОЖЕНИЙ</a:t>
            </a:r>
            <a:r>
              <a:rPr lang="en-US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«ФОЛЬМАР»   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1831" y="1124744"/>
            <a:ext cx="68258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Почему </a:t>
            </a:r>
            <a:r>
              <a:rPr lang="de-DE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FOLMAR</a:t>
            </a: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: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ru-RU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Не все системы корректно спроектированы под условия эксплуатации и качеству воды</a:t>
            </a:r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Вода частично способствует коррозии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Ограниченный срок службы оборудования</a:t>
            </a:r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Необходима </a:t>
            </a:r>
            <a:r>
              <a:rPr lang="ru-RU" sz="2000" dirty="0" err="1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стабилизаци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 показателей воды (</a:t>
            </a:r>
            <a:r>
              <a:rPr lang="en-US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pH,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жесткость)</a:t>
            </a:r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Принцип работы: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Пропорциональное дозирование в поток воды специального ингибитора на основе силикатов и фосфатов ( около 15 г на 1 м3 воды)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  <p:pic>
        <p:nvPicPr>
          <p:cNvPr id="18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455988"/>
            <a:ext cx="176371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166813"/>
            <a:ext cx="17462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94" y="134001"/>
            <a:ext cx="7598098" cy="5703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Как это работает химически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0" y="1161735"/>
            <a:ext cx="4609161" cy="2317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7" y="3881039"/>
            <a:ext cx="2137284" cy="1602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06" y="3874402"/>
            <a:ext cx="2444121" cy="1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9" y="1401546"/>
            <a:ext cx="4553260" cy="1130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9" y="2833392"/>
            <a:ext cx="4541090" cy="1190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9" y="4325288"/>
            <a:ext cx="4675964" cy="12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94" y="134001"/>
            <a:ext cx="7598098" cy="5703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Как это работает химически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1830" y="1030818"/>
            <a:ext cx="41771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Folmar™  образует закрытый, водонепроницаемый слой поверх отложений и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предотвращает 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дальнейшие химические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реакции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Folmar™ образует изолирующий  "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силикатный"  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слой, химически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связанный 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 анодом и дезактивирует его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Folmar™ останавливает образование коррозии и биопленки и тем самым сохраняет внутренний диаметр труб. </a:t>
            </a:r>
            <a:endParaRPr lang="de-DE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88" y="1274627"/>
            <a:ext cx="4656223" cy="1348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43" y="3065953"/>
            <a:ext cx="5181072" cy="24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19198" y="64924"/>
            <a:ext cx="7598098" cy="7759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000" b="1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ТЕХНОЛОГИЯ ЗАЩИТЫ СИСТЕМ ОТ КОРРОЗИИ И ОТЛОЖЕНИЙ «ФОЛЬМАР»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1831" y="1124744"/>
            <a:ext cx="68258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Преимущества:</a:t>
            </a:r>
          </a:p>
          <a:p>
            <a:endParaRPr lang="ru-RU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многократное увеличение срока службы трубопроводов и  систем без капитального ремонта;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сохранение гидравлической мощности на весь срок эксплуатации;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гарантия сохранения качества доставляемой к потребителю воды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безопасность применения в питьевой воде ХВС и ГВС, сертифицирован в </a:t>
            </a: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NSF, имеет </a:t>
            </a:r>
            <a:r>
              <a:rPr lang="ru-RU" sz="2000" dirty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сертификаты и разрешение  на применение в России.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936" y="9871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OLMAR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56" y="1244960"/>
            <a:ext cx="2239280" cy="1905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7964" y="3342611"/>
            <a:ext cx="1717483" cy="2022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5328" y="3841965"/>
            <a:ext cx="1651774" cy="1743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Rectángulo"/>
          <p:cNvSpPr/>
          <p:nvPr/>
        </p:nvSpPr>
        <p:spPr>
          <a:xfrm>
            <a:off x="0" y="176694"/>
            <a:ext cx="7598098" cy="5703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Как это работает на практике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936" y="9871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OLMAR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  <p:pic>
        <p:nvPicPr>
          <p:cNvPr id="21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9" y="1954784"/>
            <a:ext cx="3861522" cy="28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1" y="1954784"/>
            <a:ext cx="3803915" cy="2852936"/>
          </a:xfrm>
          <a:prstGeom prst="rect">
            <a:avLst/>
          </a:prstGeom>
        </p:spPr>
      </p:pic>
      <p:sp>
        <p:nvSpPr>
          <p:cNvPr id="27" name="Textfeld 17"/>
          <p:cNvSpPr txBox="1"/>
          <p:nvPr/>
        </p:nvSpPr>
        <p:spPr>
          <a:xfrm>
            <a:off x="2372863" y="1148600"/>
            <a:ext cx="589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Защита «Фольмар» на трубах «б/у»</a:t>
            </a:r>
            <a:endParaRPr lang="de-DE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53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20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3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4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936" y="98716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OLMAR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9" y="191442"/>
            <a:ext cx="1969238" cy="478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55" y="1950368"/>
            <a:ext cx="2800007" cy="3456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51" y="1950368"/>
            <a:ext cx="3412057" cy="3456514"/>
          </a:xfrm>
          <a:prstGeom prst="rect">
            <a:avLst/>
          </a:prstGeom>
        </p:spPr>
      </p:pic>
      <p:sp>
        <p:nvSpPr>
          <p:cNvPr id="26" name="Textfeld 17"/>
          <p:cNvSpPr txBox="1"/>
          <p:nvPr/>
        </p:nvSpPr>
        <p:spPr>
          <a:xfrm>
            <a:off x="1157191" y="1172249"/>
            <a:ext cx="750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Защита «Фольмар» с начала эксплуатации  труб </a:t>
            </a:r>
            <a:endParaRPr lang="de-DE" sz="2400" b="1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21" name="3 Rectángulo"/>
          <p:cNvSpPr/>
          <p:nvPr/>
        </p:nvSpPr>
        <p:spPr>
          <a:xfrm>
            <a:off x="0" y="176694"/>
            <a:ext cx="7598098" cy="5703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1"/>
              </a:spcBef>
            </a:pPr>
            <a:r>
              <a:rPr lang="ru-RU" sz="28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Как это работает на практике </a:t>
            </a: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37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5793" y="1124744"/>
            <a:ext cx="5513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Причины грязной питьевой воды</a:t>
            </a:r>
            <a:r>
              <a:rPr lang="de-DE" sz="20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Старые водопроводы</a:t>
            </a:r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Незащищённые чугунные и стальные трубы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Износ покрытий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Структура водопроводной сети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Условия водного потока и эксплуатации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Качество воды</a:t>
            </a:r>
            <a:endParaRPr lang="de-DE" sz="2000" dirty="0" smtClean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Меры по уходу за водопроводом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48544" y="200443"/>
            <a:ext cx="862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Где течёт вода, есть осадки и отложения</a:t>
            </a:r>
            <a:endParaRPr lang="de-DE" sz="3200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3517690"/>
            <a:ext cx="2699526" cy="2042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1279124"/>
            <a:ext cx="2699526" cy="2149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lnSpc>
                <a:spcPct val="115000"/>
              </a:lnSpc>
              <a:spcBef>
                <a:spcPts val="2401"/>
              </a:spcBef>
            </a:pPr>
            <a:endParaRPr lang="de-DE" sz="2800" b="1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hangingPunct="0"/>
            <a:endParaRPr lang="de-DE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5793" y="1124744"/>
            <a:ext cx="5513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90% людей уверены, что к ним в дом вода течет по другим трубам</a:t>
            </a:r>
            <a:endParaRPr lang="de-DE" sz="2000" dirty="0"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hangingPunct="0"/>
            <a:endParaRPr lang="de-DE" dirty="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Microsoft YaHei" pitchFamily="2"/>
                <a:cs typeface="Arial" pitchFamily="2"/>
              </a:rPr>
              <a:t>МЁССЛАЙН РУС</a:t>
            </a:r>
          </a:p>
          <a:p>
            <a:pPr algn="ctr"/>
            <a:r>
              <a:rPr lang="ru-RU" sz="1100" b="1" dirty="0" smtClean="0">
                <a:solidFill>
                  <a:srgbClr val="FFFFFF"/>
                </a:solidFill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dirty="0">
              <a:solidFill>
                <a:srgbClr val="FFFFFF"/>
              </a:solidFill>
              <a:ea typeface="Microsoft YaHei" pitchFamily="2"/>
              <a:cs typeface="Arial" pitchFamily="2"/>
            </a:endParaRPr>
          </a:p>
          <a:p>
            <a:pPr algn="ctr"/>
            <a:r>
              <a:rPr lang="ru-RU" sz="1100" b="1" dirty="0" smtClean="0">
                <a:solidFill>
                  <a:srgbClr val="FFFFFF"/>
                </a:solidFill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ea typeface="Microsoft YaHei" pitchFamily="2"/>
              <a:cs typeface="Arial" pitchFamily="2"/>
            </a:endParaRPr>
          </a:p>
          <a:p>
            <a:pPr algn="ctr"/>
            <a:r>
              <a:rPr lang="en-US" sz="1100" b="1" dirty="0" smtClean="0">
                <a:solidFill>
                  <a:srgbClr val="FFFFFF"/>
                </a:solidFill>
                <a:ea typeface="Microsoft YaHei" pitchFamily="2"/>
                <a:cs typeface="Arial" pitchFamily="2"/>
              </a:rPr>
              <a:t>www.mosslein.ru</a:t>
            </a:r>
            <a:endParaRPr lang="de-DE" sz="1100" b="1" dirty="0">
              <a:solidFill>
                <a:srgbClr val="FFFFFF"/>
              </a:solidFill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hangingPunct="0"/>
              <a:endParaRPr lang="de-DE">
                <a:solidFill>
                  <a:prstClr val="black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algn="ctr"/>
            <a:r>
              <a:rPr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sz="1200" b="1" dirty="0">
              <a:solidFill>
                <a:srgbClr val="FFFFFF"/>
              </a:solidFill>
              <a:latin typeface="Calibri" pitchFamily="18"/>
            </a:endParaRPr>
          </a:p>
          <a:p>
            <a:pPr algn="ctr"/>
            <a:r>
              <a:rPr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algn="ctr"/>
            <a:r>
              <a:rPr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sz="1100" b="1" dirty="0">
              <a:solidFill>
                <a:srgbClr val="FFFFFF"/>
              </a:solidFill>
              <a:latin typeface="Calibri" pitchFamily="18"/>
            </a:endParaRPr>
          </a:p>
          <a:p>
            <a:pPr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algn="ctr"/>
            <a:r>
              <a:rPr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49" y="1267139"/>
            <a:ext cx="3437835" cy="4297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5" y="2457734"/>
            <a:ext cx="4172371" cy="3129278"/>
          </a:xfrm>
          <a:prstGeom prst="rect">
            <a:avLst/>
          </a:prstGeom>
        </p:spPr>
      </p:pic>
      <p:sp>
        <p:nvSpPr>
          <p:cNvPr id="23" name="Rechteck 11"/>
          <p:cNvSpPr/>
          <p:nvPr/>
        </p:nvSpPr>
        <p:spPr>
          <a:xfrm>
            <a:off x="756099" y="174090"/>
            <a:ext cx="862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Где течёт вода, есть осадки и отложения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995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32605" y="180321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Влияние  воды на  оборудование и трубы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.</a:t>
            </a:r>
            <a:endParaRPr lang="de-DE" sz="2400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908" y="1789370"/>
            <a:ext cx="4091817" cy="325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801" y="1953010"/>
            <a:ext cx="4129978" cy="30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72782"/>
            <a:ext cx="4381015" cy="3410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574777"/>
            <a:ext cx="3785603" cy="3486388"/>
          </a:xfrm>
          <a:prstGeom prst="rect">
            <a:avLst/>
          </a:prstGeom>
        </p:spPr>
      </p:pic>
      <p:sp>
        <p:nvSpPr>
          <p:cNvPr id="25" name="Rechteck 11"/>
          <p:cNvSpPr/>
          <p:nvPr/>
        </p:nvSpPr>
        <p:spPr>
          <a:xfrm>
            <a:off x="700313" y="149876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Влияние  воды на  оборудование и трубы</a:t>
            </a:r>
            <a:r>
              <a:rPr lang="ru-RU" sz="24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580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052610" y="218160"/>
            <a:ext cx="780039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4528" y="203985"/>
            <a:ext cx="8855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Влияние  воды на оборудование и трубы.</a:t>
            </a:r>
            <a:endParaRPr lang="de-DE" sz="3200" dirty="0"/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830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6" y="1653793"/>
            <a:ext cx="4230525" cy="32624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31" y="1697959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1167616" y="225528"/>
            <a:ext cx="6564686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15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endParaRPr lang="de-DE" sz="2800" b="1" i="0" u="none" strike="noStrike" kern="1200" spc="0" dirty="0">
              <a:ln>
                <a:noFill/>
              </a:ln>
              <a:solidFill>
                <a:srgbClr val="223D5C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5 Conector recto"/>
          <p:cNvSpPr/>
          <p:nvPr/>
        </p:nvSpPr>
        <p:spPr>
          <a:xfrm>
            <a:off x="0" y="977759"/>
            <a:ext cx="9906000" cy="0"/>
          </a:xfrm>
          <a:prstGeom prst="line">
            <a:avLst/>
          </a:prstGeom>
          <a:noFill/>
          <a:ln w="3168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8504" y="181963"/>
            <a:ext cx="869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23D5C"/>
                </a:solidFill>
                <a:latin typeface="Trebuchet MS" pitchFamily="34"/>
                <a:ea typeface="Microsoft YaHei" pitchFamily="2"/>
                <a:cs typeface="Mangal" pitchFamily="2"/>
              </a:rPr>
              <a:t>Стратегия долгосрочного подхода</a:t>
            </a:r>
          </a:p>
        </p:txBody>
      </p:sp>
      <p:sp>
        <p:nvSpPr>
          <p:cNvPr id="16" name="7 Rectángulo"/>
          <p:cNvSpPr/>
          <p:nvPr/>
        </p:nvSpPr>
        <p:spPr>
          <a:xfrm>
            <a:off x="0" y="5950079"/>
            <a:ext cx="9905610" cy="90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5B3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7" name="8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74" y="6043679"/>
            <a:ext cx="1850160" cy="72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9 CuadroTexto"/>
          <p:cNvSpPr/>
          <p:nvPr/>
        </p:nvSpPr>
        <p:spPr>
          <a:xfrm>
            <a:off x="7412082" y="5912239"/>
            <a:ext cx="2433247" cy="983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/>
                <a:ea typeface="Microsoft YaHei" pitchFamily="2"/>
                <a:cs typeface="Arial" pitchFamily="2"/>
              </a:rPr>
              <a:t>МЁССЛАЙН РУС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194021, г. Санкт-Петербург</a:t>
            </a:r>
            <a:endParaRPr lang="ru-RU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1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2-й Муринский пр, д.49, оф. 218</a:t>
            </a:r>
            <a:endParaRPr lang="ru-RU" sz="1100" b="1" dirty="0"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100" b="1" dirty="0" smtClean="0">
                <a:solidFill>
                  <a:srgbClr val="FFFFFF"/>
                </a:solidFill>
                <a:latin typeface="Calibri" pitchFamily="34"/>
                <a:ea typeface="Microsoft YaHei" pitchFamily="2"/>
                <a:cs typeface="Arial" pitchFamily="2"/>
              </a:rPr>
              <a:t>www.mosslein.ru</a:t>
            </a:r>
            <a:endParaRPr lang="de-DE" sz="1100" b="1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Microsoft YaHei" pitchFamily="2"/>
              <a:cs typeface="Arial" pitchFamily="2"/>
            </a:endParaRPr>
          </a:p>
        </p:txBody>
      </p:sp>
      <p:pic>
        <p:nvPicPr>
          <p:cNvPr id="19" name="15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00519" y="6191280"/>
            <a:ext cx="691080" cy="477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 Grupo"/>
          <p:cNvGrpSpPr/>
          <p:nvPr/>
        </p:nvGrpSpPr>
        <p:grpSpPr>
          <a:xfrm>
            <a:off x="6863610" y="6141960"/>
            <a:ext cx="429390" cy="526680"/>
            <a:chOff x="6335640" y="6141960"/>
            <a:chExt cx="396360" cy="526680"/>
          </a:xfrm>
        </p:grpSpPr>
        <p:sp>
          <p:nvSpPr>
            <p:cNvPr id="21" name="18 Rectángulo"/>
            <p:cNvSpPr/>
            <p:nvPr/>
          </p:nvSpPr>
          <p:spPr>
            <a:xfrm>
              <a:off x="6335640" y="6141960"/>
              <a:ext cx="396360" cy="52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pic>
          <p:nvPicPr>
            <p:cNvPr id="22" name="16 Imagen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358320" y="6167160"/>
              <a:ext cx="357120" cy="4780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770128" y="6043679"/>
            <a:ext cx="2551023" cy="733321"/>
          </a:xfrm>
        </p:spPr>
        <p:txBody>
          <a:bodyPr/>
          <a:lstStyle/>
          <a:p>
            <a:pPr lvl="0" algn="ctr"/>
            <a:r>
              <a:rPr lang="de-DE" sz="1200" b="1" dirty="0">
                <a:solidFill>
                  <a:srgbClr val="FFFFFF"/>
                </a:solidFill>
                <a:latin typeface="Calibri" pitchFamily="18"/>
              </a:rPr>
              <a:t>Mösslein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Wassertechnik</a:t>
            </a:r>
            <a:r>
              <a:rPr lang="ru-RU" sz="1200" b="1" dirty="0" smtClean="0">
                <a:solidFill>
                  <a:srgbClr val="FFFFFF"/>
                </a:solidFill>
                <a:latin typeface="Calibri" pitchFamily="18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latin typeface="Calibri" pitchFamily="18"/>
              </a:rPr>
              <a:t>Technology</a:t>
            </a:r>
            <a:endParaRPr lang="de-DE" sz="12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Am Landgraben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4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97816 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Lohr am Main</a:t>
            </a:r>
          </a:p>
          <a:p>
            <a:pPr lvl="0" algn="ctr"/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Deutschland</a:t>
            </a:r>
            <a:r>
              <a:rPr lang="ru-RU" sz="1100" b="1" dirty="0" smtClean="0">
                <a:solidFill>
                  <a:srgbClr val="FFFFFF"/>
                </a:solidFill>
                <a:latin typeface="Calibri" pitchFamily="18"/>
              </a:rPr>
              <a:t>,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Tel</a:t>
            </a:r>
            <a:r>
              <a:rPr lang="de-DE" sz="1100" b="1" dirty="0">
                <a:solidFill>
                  <a:srgbClr val="FFFFFF"/>
                </a:solidFill>
                <a:latin typeface="Calibri" pitchFamily="18"/>
              </a:rPr>
              <a:t>.: +49 9352 </a:t>
            </a:r>
            <a:r>
              <a:rPr lang="de-DE" sz="1100" b="1" dirty="0" smtClean="0">
                <a:solidFill>
                  <a:srgbClr val="FFFFFF"/>
                </a:solidFill>
                <a:latin typeface="Calibri" pitchFamily="18"/>
              </a:rPr>
              <a:t>6057669</a:t>
            </a:r>
            <a:endParaRPr lang="ru-RU" sz="11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en-US" sz="11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100" b="1" dirty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endParaRPr lang="ru-RU" sz="1600" b="1" dirty="0" smtClean="0">
              <a:solidFill>
                <a:srgbClr val="FFFFFF"/>
              </a:solidFill>
              <a:latin typeface="Calibri" pitchFamily="18"/>
            </a:endParaRPr>
          </a:p>
          <a:p>
            <a:pPr lvl="0" algn="ctr"/>
            <a:r>
              <a:rPr lang="de-DE" sz="1600" b="1" dirty="0" smtClean="0">
                <a:solidFill>
                  <a:srgbClr val="FFFFFF"/>
                </a:solidFill>
                <a:latin typeface="Calibri" pitchFamily="18"/>
              </a:rPr>
              <a:t>www.mosslein.com</a:t>
            </a:r>
            <a:endParaRPr lang="de-DE" sz="1600" b="1" dirty="0">
              <a:solidFill>
                <a:srgbClr val="FFFFFF"/>
              </a:solidFill>
              <a:latin typeface="Calibri" pitchFamily="18"/>
            </a:endParaRPr>
          </a:p>
        </p:txBody>
      </p:sp>
      <p:sp>
        <p:nvSpPr>
          <p:cNvPr id="25" name="Abgerundetes Rechteck 7"/>
          <p:cNvSpPr/>
          <p:nvPr/>
        </p:nvSpPr>
        <p:spPr>
          <a:xfrm>
            <a:off x="492894" y="1820095"/>
            <a:ext cx="2511037" cy="158536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ФИЛЬТРАЦИЯ магистральной воды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6" name="Abgerundetes Rechteck 9"/>
          <p:cNvSpPr/>
          <p:nvPr/>
        </p:nvSpPr>
        <p:spPr>
          <a:xfrm>
            <a:off x="3979692" y="1820095"/>
            <a:ext cx="2324698" cy="15771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Чистая вода из крана !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29" name="Abgerundetes Rechteck 10"/>
          <p:cNvSpPr/>
          <p:nvPr/>
        </p:nvSpPr>
        <p:spPr>
          <a:xfrm>
            <a:off x="7329120" y="1739150"/>
            <a:ext cx="2376407" cy="163604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ПРОМЫВКА И ДЕЗИНФЕКЦИЯ ТРУБ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0" name="Pfeil nach rechts 11"/>
          <p:cNvSpPr/>
          <p:nvPr/>
        </p:nvSpPr>
        <p:spPr>
          <a:xfrm>
            <a:off x="3089856" y="2110830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12"/>
          <p:cNvSpPr/>
          <p:nvPr/>
        </p:nvSpPr>
        <p:spPr>
          <a:xfrm rot="10800000">
            <a:off x="6397941" y="215017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13"/>
          <p:cNvSpPr/>
          <p:nvPr/>
        </p:nvSpPr>
        <p:spPr>
          <a:xfrm rot="16200000">
            <a:off x="4758193" y="3401486"/>
            <a:ext cx="767696" cy="946446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s Rechteck 14"/>
          <p:cNvSpPr/>
          <p:nvPr/>
        </p:nvSpPr>
        <p:spPr>
          <a:xfrm>
            <a:off x="3907094" y="4402983"/>
            <a:ext cx="2400898" cy="13716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ЗАЩИТА</a:t>
            </a:r>
            <a:r>
              <a:rPr lang="ru-RU" sz="2000" b="1" dirty="0" smtClean="0">
                <a:solidFill>
                  <a:schemeClr val="tx1"/>
                </a:solidFill>
              </a:rPr>
              <a:t> ТРУБ И ОБОРУДОВАНИЯ ОТ </a:t>
            </a:r>
            <a:r>
              <a:rPr lang="ru-RU" sz="2800" b="1" dirty="0" smtClean="0">
                <a:solidFill>
                  <a:schemeClr val="tx1"/>
                </a:solidFill>
              </a:rPr>
              <a:t>КОРРОЗИИ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2131</Words>
  <Application>Microsoft Office PowerPoint</Application>
  <PresentationFormat>Лист A4 (210x297 мм)</PresentationFormat>
  <Paragraphs>536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Microsoft YaHei</vt:lpstr>
      <vt:lpstr>MS Gothic</vt:lpstr>
      <vt:lpstr>Arial</vt:lpstr>
      <vt:lpstr>Calibri</vt:lpstr>
      <vt:lpstr>Lucida Sans Unicode</vt:lpstr>
      <vt:lpstr>Mangal</vt:lpstr>
      <vt:lpstr>StarSymbol</vt:lpstr>
      <vt:lpstr>Tahoma</vt:lpstr>
      <vt:lpstr>Times New Roman</vt:lpstr>
      <vt:lpstr>Trebuchet MS</vt:lpstr>
      <vt:lpstr>Standard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Hart</dc:creator>
  <cp:lastModifiedBy>Люмьер</cp:lastModifiedBy>
  <cp:revision>290</cp:revision>
  <cp:lastPrinted>2012-10-01T06:11:53Z</cp:lastPrinted>
  <dcterms:modified xsi:type="dcterms:W3CDTF">2016-11-23T16:43:25Z</dcterms:modified>
</cp:coreProperties>
</file>